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2" d="100"/>
          <a:sy n="102" d="100"/>
        </p:scale>
        <p:origin x="126"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9/29/2023</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‹nr.›</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3095294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9/29/2023</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‹nr.›</a:t>
            </a:fld>
            <a:endParaRPr lang="en-US" dirty="0"/>
          </a:p>
        </p:txBody>
      </p:sp>
    </p:spTree>
    <p:extLst>
      <p:ext uri="{BB962C8B-B14F-4D97-AF65-F5344CB8AC3E}">
        <p14:creationId xmlns:p14="http://schemas.microsoft.com/office/powerpoint/2010/main" val="53743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9/29/2023</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‹nr.›</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563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9/29/2023</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‹nr.›</a:t>
            </a:fld>
            <a:endParaRPr lang="en-US" dirty="0"/>
          </a:p>
        </p:txBody>
      </p:sp>
    </p:spTree>
    <p:extLst>
      <p:ext uri="{BB962C8B-B14F-4D97-AF65-F5344CB8AC3E}">
        <p14:creationId xmlns:p14="http://schemas.microsoft.com/office/powerpoint/2010/main" val="245357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‹nr.›</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9/29/2023</a:t>
            </a:fld>
            <a:endParaRPr lang="en-US" dirty="0"/>
          </a:p>
        </p:txBody>
      </p:sp>
    </p:spTree>
    <p:extLst>
      <p:ext uri="{BB962C8B-B14F-4D97-AF65-F5344CB8AC3E}">
        <p14:creationId xmlns:p14="http://schemas.microsoft.com/office/powerpoint/2010/main" val="274081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9/29/2023</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‹nr.›</a:t>
            </a:fld>
            <a:endParaRPr lang="en-US" dirty="0"/>
          </a:p>
        </p:txBody>
      </p:sp>
    </p:spTree>
    <p:extLst>
      <p:ext uri="{BB962C8B-B14F-4D97-AF65-F5344CB8AC3E}">
        <p14:creationId xmlns:p14="http://schemas.microsoft.com/office/powerpoint/2010/main" val="285655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9/29/2023</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‹nr.›</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19870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9/29/2023</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‹nr.›</a:t>
            </a:fld>
            <a:endParaRPr lang="en-US" dirty="0"/>
          </a:p>
        </p:txBody>
      </p:sp>
    </p:spTree>
    <p:extLst>
      <p:ext uri="{BB962C8B-B14F-4D97-AF65-F5344CB8AC3E}">
        <p14:creationId xmlns:p14="http://schemas.microsoft.com/office/powerpoint/2010/main" val="82355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9/29/2023</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‹nr.›</a:t>
            </a:fld>
            <a:endParaRPr lang="en-US" dirty="0"/>
          </a:p>
        </p:txBody>
      </p:sp>
    </p:spTree>
    <p:extLst>
      <p:ext uri="{BB962C8B-B14F-4D97-AF65-F5344CB8AC3E}">
        <p14:creationId xmlns:p14="http://schemas.microsoft.com/office/powerpoint/2010/main" val="4200032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9/29/2023</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‹nr.›</a:t>
            </a:fld>
            <a:endParaRPr lang="en-US" dirty="0"/>
          </a:p>
        </p:txBody>
      </p:sp>
    </p:spTree>
    <p:extLst>
      <p:ext uri="{BB962C8B-B14F-4D97-AF65-F5344CB8AC3E}">
        <p14:creationId xmlns:p14="http://schemas.microsoft.com/office/powerpoint/2010/main" val="1481983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9/29/2023</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‹nr.›</a:t>
            </a:fld>
            <a:endParaRPr lang="en-US" dirty="0"/>
          </a:p>
        </p:txBody>
      </p:sp>
    </p:spTree>
    <p:extLst>
      <p:ext uri="{BB962C8B-B14F-4D97-AF65-F5344CB8AC3E}">
        <p14:creationId xmlns:p14="http://schemas.microsoft.com/office/powerpoint/2010/main" val="76744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9/29/2023</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‹nr.›</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3962367"/>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2" name="Rectangle 1041">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1026" name="Picture 2">
            <a:extLst>
              <a:ext uri="{FF2B5EF4-FFF2-40B4-BE49-F238E27FC236}">
                <a16:creationId xmlns:a16="http://schemas.microsoft.com/office/drawing/2014/main" id="{60B4636B-0A75-04BE-9A7E-94C2FA7F07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99" r="20427" b="1"/>
          <a:stretch/>
        </p:blipFill>
        <p:spPr bwMode="auto">
          <a:xfrm>
            <a:off x="4487333" y="10"/>
            <a:ext cx="7704667" cy="6877868"/>
          </a:xfrm>
          <a:custGeom>
            <a:avLst/>
            <a:gdLst/>
            <a:ahLst/>
            <a:cxnLst/>
            <a:rect l="l" t="t" r="r" b="b"/>
            <a:pathLst>
              <a:path w="7704667" h="6877878">
                <a:moveTo>
                  <a:pt x="0" y="0"/>
                </a:moveTo>
                <a:lnTo>
                  <a:pt x="7704667" y="0"/>
                </a:lnTo>
                <a:lnTo>
                  <a:pt x="7704667" y="6877878"/>
                </a:lnTo>
                <a:lnTo>
                  <a:pt x="0" y="6877878"/>
                </a:lnTo>
                <a:lnTo>
                  <a:pt x="0" y="6867939"/>
                </a:lnTo>
                <a:lnTo>
                  <a:pt x="146217" y="6867939"/>
                </a:lnTo>
                <a:lnTo>
                  <a:pt x="252811" y="6795007"/>
                </a:lnTo>
                <a:cubicBezTo>
                  <a:pt x="428996" y="6667346"/>
                  <a:pt x="601946" y="6529451"/>
                  <a:pt x="776494" y="6388681"/>
                </a:cubicBezTo>
                <a:cubicBezTo>
                  <a:pt x="1734992" y="5615677"/>
                  <a:pt x="2676361" y="4981124"/>
                  <a:pt x="2676361" y="3631852"/>
                </a:cubicBezTo>
                <a:cubicBezTo>
                  <a:pt x="2676361" y="2101350"/>
                  <a:pt x="2094814" y="761014"/>
                  <a:pt x="1053668" y="20384"/>
                </a:cubicBezTo>
                <a:lnTo>
                  <a:pt x="1038069" y="9939"/>
                </a:lnTo>
                <a:lnTo>
                  <a:pt x="0" y="9939"/>
                </a:lnTo>
                <a:close/>
              </a:path>
            </a:pathLst>
          </a:custGeom>
          <a:noFill/>
          <a:extLst>
            <a:ext uri="{909E8E84-426E-40DD-AFC4-6F175D3DCCD1}">
              <a14:hiddenFill xmlns:a14="http://schemas.microsoft.com/office/drawing/2010/main">
                <a:solidFill>
                  <a:srgbClr val="FFFFFF"/>
                </a:solidFill>
              </a14:hiddenFill>
            </a:ext>
          </a:extLst>
        </p:spPr>
      </p:pic>
      <p:sp>
        <p:nvSpPr>
          <p:cNvPr id="1044" name="Freeform: Shape 1043">
            <a:extLst>
              <a:ext uri="{FF2B5EF4-FFF2-40B4-BE49-F238E27FC236}">
                <a16:creationId xmlns:a16="http://schemas.microsoft.com/office/drawing/2014/main" id="{DCD36D47-40B7-494B-B249-3CBA333DE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046" name="Freeform: Shape 1045">
            <a:extLst>
              <a:ext uri="{FF2B5EF4-FFF2-40B4-BE49-F238E27FC236}">
                <a16:creationId xmlns:a16="http://schemas.microsoft.com/office/drawing/2014/main" id="{03AD0D1C-F8BA-4CD1-BC4D-BE1823F3EB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7283242" cy="6858000"/>
          </a:xfrm>
          <a:custGeom>
            <a:avLst/>
            <a:gdLst>
              <a:gd name="connsiteX0" fmla="*/ 0 w 7163694"/>
              <a:gd name="connsiteY0" fmla="*/ 0 h 6858000"/>
              <a:gd name="connsiteX1" fmla="*/ 5525402 w 7163694"/>
              <a:gd name="connsiteY1" fmla="*/ 0 h 6858000"/>
              <a:gd name="connsiteX2" fmla="*/ 5541001 w 7163694"/>
              <a:gd name="connsiteY2" fmla="*/ 10445 h 6858000"/>
              <a:gd name="connsiteX3" fmla="*/ 7163694 w 7163694"/>
              <a:gd name="connsiteY3" fmla="*/ 3621913 h 6858000"/>
              <a:gd name="connsiteX4" fmla="*/ 5263827 w 7163694"/>
              <a:gd name="connsiteY4" fmla="*/ 6378742 h 6858000"/>
              <a:gd name="connsiteX5" fmla="*/ 4740144 w 7163694"/>
              <a:gd name="connsiteY5" fmla="*/ 6785068 h 6858000"/>
              <a:gd name="connsiteX6" fmla="*/ 4633550 w 7163694"/>
              <a:gd name="connsiteY6" fmla="*/ 6858000 h 6858000"/>
              <a:gd name="connsiteX7" fmla="*/ 0 w 716369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63694" h="6858000">
                <a:moveTo>
                  <a:pt x="0" y="0"/>
                </a:moveTo>
                <a:lnTo>
                  <a:pt x="5525402" y="0"/>
                </a:lnTo>
                <a:lnTo>
                  <a:pt x="5541001" y="10445"/>
                </a:lnTo>
                <a:cubicBezTo>
                  <a:pt x="6582147" y="751075"/>
                  <a:pt x="7163694" y="2091411"/>
                  <a:pt x="7163694" y="3621913"/>
                </a:cubicBezTo>
                <a:cubicBezTo>
                  <a:pt x="7163694" y="4971185"/>
                  <a:pt x="6222325" y="5605738"/>
                  <a:pt x="5263827" y="6378742"/>
                </a:cubicBezTo>
                <a:cubicBezTo>
                  <a:pt x="5089279" y="6519512"/>
                  <a:pt x="4916329" y="6657407"/>
                  <a:pt x="4740144" y="6785068"/>
                </a:cubicBezTo>
                <a:lnTo>
                  <a:pt x="4633550"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048" name="Freeform: Shape 1047">
            <a:extLst>
              <a:ext uri="{FF2B5EF4-FFF2-40B4-BE49-F238E27FC236}">
                <a16:creationId xmlns:a16="http://schemas.microsoft.com/office/drawing/2014/main" id="{FBA7E51E-7B6A-4A79-8F84-47C845C7A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9836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 name="Ondertitel 2">
            <a:extLst>
              <a:ext uri="{FF2B5EF4-FFF2-40B4-BE49-F238E27FC236}">
                <a16:creationId xmlns:a16="http://schemas.microsoft.com/office/drawing/2014/main" id="{090D7024-041D-E4EE-D97E-FDC708823BB6}"/>
              </a:ext>
            </a:extLst>
          </p:cNvPr>
          <p:cNvSpPr>
            <a:spLocks noGrp="1"/>
          </p:cNvSpPr>
          <p:nvPr>
            <p:ph type="subTitle" idx="1"/>
          </p:nvPr>
        </p:nvSpPr>
        <p:spPr>
          <a:xfrm>
            <a:off x="783666" y="626065"/>
            <a:ext cx="5007534" cy="5405280"/>
          </a:xfrm>
        </p:spPr>
        <p:txBody>
          <a:bodyPr anchor="t">
            <a:normAutofit fontScale="85000" lnSpcReduction="20000"/>
          </a:bodyPr>
          <a:lstStyle/>
          <a:p>
            <a:pPr algn="ctr">
              <a:lnSpc>
                <a:spcPct val="120000"/>
              </a:lnSpc>
            </a:pPr>
            <a:r>
              <a:rPr lang="nl-NL" sz="2800" b="0" i="0" dirty="0">
                <a:effectLst/>
                <a:latin typeface="Open Sans" panose="020B0606030504020204" pitchFamily="34" charset="0"/>
              </a:rPr>
              <a:t>De puberteit is een roerige tijd. </a:t>
            </a:r>
          </a:p>
          <a:p>
            <a:pPr algn="ctr">
              <a:lnSpc>
                <a:spcPct val="120000"/>
              </a:lnSpc>
            </a:pPr>
            <a:r>
              <a:rPr lang="nl-NL" sz="2800" b="0" i="0" dirty="0">
                <a:effectLst/>
                <a:latin typeface="Open Sans" panose="020B0606030504020204" pitchFamily="34" charset="0"/>
              </a:rPr>
              <a:t>Veranderingen op vele fronten, </a:t>
            </a:r>
          </a:p>
          <a:p>
            <a:pPr algn="ctr">
              <a:lnSpc>
                <a:spcPct val="120000"/>
              </a:lnSpc>
            </a:pPr>
            <a:r>
              <a:rPr lang="nl-NL" sz="2800" b="0" i="0" dirty="0">
                <a:effectLst/>
                <a:latin typeface="Open Sans" panose="020B0606030504020204" pitchFamily="34" charset="0"/>
              </a:rPr>
              <a:t>jezelf leren kennen, </a:t>
            </a:r>
          </a:p>
          <a:p>
            <a:pPr algn="ctr">
              <a:lnSpc>
                <a:spcPct val="120000"/>
              </a:lnSpc>
            </a:pPr>
            <a:r>
              <a:rPr lang="nl-NL" sz="2800" b="0" i="0" dirty="0">
                <a:effectLst/>
                <a:latin typeface="Open Sans" panose="020B0606030504020204" pitchFamily="34" charset="0"/>
              </a:rPr>
              <a:t>je staande houden</a:t>
            </a:r>
            <a:r>
              <a:rPr lang="nl-NL" sz="2800" dirty="0">
                <a:latin typeface="Open Sans" panose="020B0606030504020204" pitchFamily="34" charset="0"/>
              </a:rPr>
              <a:t>, </a:t>
            </a:r>
          </a:p>
          <a:p>
            <a:pPr algn="ctr">
              <a:lnSpc>
                <a:spcPct val="120000"/>
              </a:lnSpc>
            </a:pPr>
            <a:r>
              <a:rPr lang="nl-NL" sz="2800" b="0" i="0" dirty="0">
                <a:effectLst/>
                <a:latin typeface="Open Sans" panose="020B0606030504020204" pitchFamily="34" charset="0"/>
              </a:rPr>
              <a:t>je plek vinden tussen leeftijdsgenoten</a:t>
            </a:r>
          </a:p>
          <a:p>
            <a:pPr algn="ctr">
              <a:lnSpc>
                <a:spcPct val="120000"/>
              </a:lnSpc>
            </a:pPr>
            <a:r>
              <a:rPr lang="nl-NL" sz="2800" dirty="0">
                <a:latin typeface="Open Sans" panose="020B0606030504020204" pitchFamily="34" charset="0"/>
              </a:rPr>
              <a:t> e</a:t>
            </a:r>
            <a:r>
              <a:rPr lang="nl-NL" sz="2800" b="0" i="0" dirty="0">
                <a:effectLst/>
                <a:latin typeface="Open Sans" panose="020B0606030504020204" pitchFamily="34" charset="0"/>
              </a:rPr>
              <a:t>n </a:t>
            </a:r>
          </a:p>
          <a:p>
            <a:pPr algn="ctr">
              <a:lnSpc>
                <a:spcPct val="120000"/>
              </a:lnSpc>
            </a:pPr>
            <a:r>
              <a:rPr lang="nl-NL" sz="2800" b="0" i="0" dirty="0">
                <a:effectLst/>
                <a:latin typeface="Open Sans" panose="020B0606030504020204" pitchFamily="34" charset="0"/>
              </a:rPr>
              <a:t>omgaan met alle verwachtingen van ouders, anderen en </a:t>
            </a:r>
            <a:r>
              <a:rPr lang="nl-NL" sz="2800" b="0" i="0" dirty="0" err="1">
                <a:effectLst/>
                <a:latin typeface="Open Sans" panose="020B0606030504020204" pitchFamily="34" charset="0"/>
              </a:rPr>
              <a:t>social</a:t>
            </a:r>
            <a:r>
              <a:rPr lang="nl-NL" sz="2800" b="0" i="0" dirty="0">
                <a:effectLst/>
                <a:latin typeface="Open Sans" panose="020B0606030504020204" pitchFamily="34" charset="0"/>
              </a:rPr>
              <a:t> media.</a:t>
            </a:r>
            <a:endParaRPr lang="nl-NL" sz="2800" dirty="0"/>
          </a:p>
        </p:txBody>
      </p:sp>
    </p:spTree>
    <p:extLst>
      <p:ext uri="{BB962C8B-B14F-4D97-AF65-F5344CB8AC3E}">
        <p14:creationId xmlns:p14="http://schemas.microsoft.com/office/powerpoint/2010/main" val="2417074694"/>
      </p:ext>
    </p:extLst>
  </p:cSld>
  <p:clrMapOvr>
    <a:masterClrMapping/>
  </p:clrMapOvr>
  <mc:AlternateContent xmlns:mc="http://schemas.openxmlformats.org/markup-compatibility/2006">
    <mc:Choice xmlns:p14="http://schemas.microsoft.com/office/powerpoint/2010/main" Requires="p14">
      <p:transition p14:dur="0" advClick="0" advTm="20000"/>
    </mc:Choice>
    <mc:Fallback>
      <p:transition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2" name="Rectangle 1041">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1026" name="Picture 2">
            <a:extLst>
              <a:ext uri="{FF2B5EF4-FFF2-40B4-BE49-F238E27FC236}">
                <a16:creationId xmlns:a16="http://schemas.microsoft.com/office/drawing/2014/main" id="{60B4636B-0A75-04BE-9A7E-94C2FA7F07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99" r="20427" b="1"/>
          <a:stretch/>
        </p:blipFill>
        <p:spPr bwMode="auto">
          <a:xfrm>
            <a:off x="4487333" y="10"/>
            <a:ext cx="7704667" cy="6877868"/>
          </a:xfrm>
          <a:custGeom>
            <a:avLst/>
            <a:gdLst/>
            <a:ahLst/>
            <a:cxnLst/>
            <a:rect l="l" t="t" r="r" b="b"/>
            <a:pathLst>
              <a:path w="7704667" h="6877878">
                <a:moveTo>
                  <a:pt x="0" y="0"/>
                </a:moveTo>
                <a:lnTo>
                  <a:pt x="7704667" y="0"/>
                </a:lnTo>
                <a:lnTo>
                  <a:pt x="7704667" y="6877878"/>
                </a:lnTo>
                <a:lnTo>
                  <a:pt x="0" y="6877878"/>
                </a:lnTo>
                <a:lnTo>
                  <a:pt x="0" y="6867939"/>
                </a:lnTo>
                <a:lnTo>
                  <a:pt x="146217" y="6867939"/>
                </a:lnTo>
                <a:lnTo>
                  <a:pt x="252811" y="6795007"/>
                </a:lnTo>
                <a:cubicBezTo>
                  <a:pt x="428996" y="6667346"/>
                  <a:pt x="601946" y="6529451"/>
                  <a:pt x="776494" y="6388681"/>
                </a:cubicBezTo>
                <a:cubicBezTo>
                  <a:pt x="1734992" y="5615677"/>
                  <a:pt x="2676361" y="4981124"/>
                  <a:pt x="2676361" y="3631852"/>
                </a:cubicBezTo>
                <a:cubicBezTo>
                  <a:pt x="2676361" y="2101350"/>
                  <a:pt x="2094814" y="761014"/>
                  <a:pt x="1053668" y="20384"/>
                </a:cubicBezTo>
                <a:lnTo>
                  <a:pt x="1038069" y="9939"/>
                </a:lnTo>
                <a:lnTo>
                  <a:pt x="0" y="9939"/>
                </a:lnTo>
                <a:close/>
              </a:path>
            </a:pathLst>
          </a:custGeom>
          <a:noFill/>
          <a:extLst>
            <a:ext uri="{909E8E84-426E-40DD-AFC4-6F175D3DCCD1}">
              <a14:hiddenFill xmlns:a14="http://schemas.microsoft.com/office/drawing/2010/main">
                <a:solidFill>
                  <a:srgbClr val="FFFFFF"/>
                </a:solidFill>
              </a14:hiddenFill>
            </a:ext>
          </a:extLst>
        </p:spPr>
      </p:pic>
      <p:sp>
        <p:nvSpPr>
          <p:cNvPr id="1044" name="Freeform: Shape 1043">
            <a:extLst>
              <a:ext uri="{FF2B5EF4-FFF2-40B4-BE49-F238E27FC236}">
                <a16:creationId xmlns:a16="http://schemas.microsoft.com/office/drawing/2014/main" id="{DCD36D47-40B7-494B-B249-3CBA333DE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046" name="Freeform: Shape 1045">
            <a:extLst>
              <a:ext uri="{FF2B5EF4-FFF2-40B4-BE49-F238E27FC236}">
                <a16:creationId xmlns:a16="http://schemas.microsoft.com/office/drawing/2014/main" id="{03AD0D1C-F8BA-4CD1-BC4D-BE1823F3EB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7283242" cy="6858000"/>
          </a:xfrm>
          <a:custGeom>
            <a:avLst/>
            <a:gdLst>
              <a:gd name="connsiteX0" fmla="*/ 0 w 7163694"/>
              <a:gd name="connsiteY0" fmla="*/ 0 h 6858000"/>
              <a:gd name="connsiteX1" fmla="*/ 5525402 w 7163694"/>
              <a:gd name="connsiteY1" fmla="*/ 0 h 6858000"/>
              <a:gd name="connsiteX2" fmla="*/ 5541001 w 7163694"/>
              <a:gd name="connsiteY2" fmla="*/ 10445 h 6858000"/>
              <a:gd name="connsiteX3" fmla="*/ 7163694 w 7163694"/>
              <a:gd name="connsiteY3" fmla="*/ 3621913 h 6858000"/>
              <a:gd name="connsiteX4" fmla="*/ 5263827 w 7163694"/>
              <a:gd name="connsiteY4" fmla="*/ 6378742 h 6858000"/>
              <a:gd name="connsiteX5" fmla="*/ 4740144 w 7163694"/>
              <a:gd name="connsiteY5" fmla="*/ 6785068 h 6858000"/>
              <a:gd name="connsiteX6" fmla="*/ 4633550 w 7163694"/>
              <a:gd name="connsiteY6" fmla="*/ 6858000 h 6858000"/>
              <a:gd name="connsiteX7" fmla="*/ 0 w 716369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63694" h="6858000">
                <a:moveTo>
                  <a:pt x="0" y="0"/>
                </a:moveTo>
                <a:lnTo>
                  <a:pt x="5525402" y="0"/>
                </a:lnTo>
                <a:lnTo>
                  <a:pt x="5541001" y="10445"/>
                </a:lnTo>
                <a:cubicBezTo>
                  <a:pt x="6582147" y="751075"/>
                  <a:pt x="7163694" y="2091411"/>
                  <a:pt x="7163694" y="3621913"/>
                </a:cubicBezTo>
                <a:cubicBezTo>
                  <a:pt x="7163694" y="4971185"/>
                  <a:pt x="6222325" y="5605738"/>
                  <a:pt x="5263827" y="6378742"/>
                </a:cubicBezTo>
                <a:cubicBezTo>
                  <a:pt x="5089279" y="6519512"/>
                  <a:pt x="4916329" y="6657407"/>
                  <a:pt x="4740144" y="6785068"/>
                </a:cubicBezTo>
                <a:lnTo>
                  <a:pt x="4633550"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048" name="Freeform: Shape 1047">
            <a:extLst>
              <a:ext uri="{FF2B5EF4-FFF2-40B4-BE49-F238E27FC236}">
                <a16:creationId xmlns:a16="http://schemas.microsoft.com/office/drawing/2014/main" id="{FBA7E51E-7B6A-4A79-8F84-47C845C7A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9836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 name="Ondertitel 2">
            <a:extLst>
              <a:ext uri="{FF2B5EF4-FFF2-40B4-BE49-F238E27FC236}">
                <a16:creationId xmlns:a16="http://schemas.microsoft.com/office/drawing/2014/main" id="{090D7024-041D-E4EE-D97E-FDC708823BB6}"/>
              </a:ext>
            </a:extLst>
          </p:cNvPr>
          <p:cNvSpPr>
            <a:spLocks noGrp="1"/>
          </p:cNvSpPr>
          <p:nvPr>
            <p:ph type="subTitle" idx="1"/>
          </p:nvPr>
        </p:nvSpPr>
        <p:spPr>
          <a:xfrm>
            <a:off x="734459" y="810793"/>
            <a:ext cx="5007534" cy="5405280"/>
          </a:xfrm>
        </p:spPr>
        <p:txBody>
          <a:bodyPr anchor="t">
            <a:normAutofit fontScale="92500" lnSpcReduction="10000"/>
          </a:bodyPr>
          <a:lstStyle/>
          <a:p>
            <a:pPr algn="ctr">
              <a:lnSpc>
                <a:spcPct val="120000"/>
              </a:lnSpc>
            </a:pPr>
            <a:r>
              <a:rPr lang="nl-NL" sz="2800" b="0" i="0" dirty="0">
                <a:solidFill>
                  <a:schemeClr val="tx1"/>
                </a:solidFill>
                <a:effectLst/>
                <a:latin typeface="Open Sans" panose="020B0606030504020204" pitchFamily="34" charset="0"/>
              </a:rPr>
              <a:t>Webinar Tieners en sociale druk en groepsdruk voor ouders van kinderen van 12 tot 18 jaar:</a:t>
            </a:r>
          </a:p>
          <a:p>
            <a:pPr algn="ctr">
              <a:lnSpc>
                <a:spcPct val="120000"/>
              </a:lnSpc>
            </a:pPr>
            <a:r>
              <a:rPr lang="nl-NL" sz="2800" b="1" i="0" dirty="0">
                <a:solidFill>
                  <a:schemeClr val="tx1"/>
                </a:solidFill>
                <a:effectLst/>
                <a:latin typeface="Open Sans" panose="020B0606030504020204" pitchFamily="34" charset="0"/>
              </a:rPr>
              <a:t>dinsdag 10 oktober 2023, 20.00 - 21.00 uur. </a:t>
            </a:r>
          </a:p>
          <a:p>
            <a:pPr algn="ctr">
              <a:lnSpc>
                <a:spcPct val="120000"/>
              </a:lnSpc>
            </a:pPr>
            <a:r>
              <a:rPr lang="nl-NL" sz="2800" b="0" i="0" dirty="0">
                <a:solidFill>
                  <a:schemeClr val="tx1"/>
                </a:solidFill>
                <a:effectLst/>
                <a:latin typeface="Open Sans" panose="020B0606030504020204" pitchFamily="34" charset="0"/>
              </a:rPr>
              <a:t>een maand lang terug te kijken. </a:t>
            </a:r>
          </a:p>
          <a:p>
            <a:pPr algn="ctr">
              <a:lnSpc>
                <a:spcPct val="120000"/>
              </a:lnSpc>
            </a:pPr>
            <a:r>
              <a:rPr lang="nl-NL" sz="2800" b="0" i="0" dirty="0">
                <a:solidFill>
                  <a:schemeClr val="tx1"/>
                </a:solidFill>
                <a:effectLst/>
                <a:latin typeface="Open Sans" panose="020B0606030504020204" pitchFamily="34" charset="0"/>
              </a:rPr>
              <a:t>Meld je aan via de site</a:t>
            </a:r>
          </a:p>
          <a:p>
            <a:pPr algn="ctr">
              <a:lnSpc>
                <a:spcPct val="120000"/>
              </a:lnSpc>
            </a:pPr>
            <a:r>
              <a:rPr lang="nl-NL" sz="3200" b="1" u="sng" dirty="0">
                <a:solidFill>
                  <a:schemeClr val="tx1"/>
                </a:solidFill>
                <a:latin typeface="Open Sans" panose="020B0606030504020204" pitchFamily="34" charset="0"/>
              </a:rPr>
              <a:t>www.cjghm.nl</a:t>
            </a:r>
            <a:endParaRPr lang="nl-NL" sz="4000" b="1" u="sng" dirty="0">
              <a:solidFill>
                <a:schemeClr val="tx1"/>
              </a:solidFill>
            </a:endParaRPr>
          </a:p>
        </p:txBody>
      </p:sp>
    </p:spTree>
    <p:extLst>
      <p:ext uri="{BB962C8B-B14F-4D97-AF65-F5344CB8AC3E}">
        <p14:creationId xmlns:p14="http://schemas.microsoft.com/office/powerpoint/2010/main" val="523366395"/>
      </p:ext>
    </p:extLst>
  </p:cSld>
  <p:clrMapOvr>
    <a:masterClrMapping/>
  </p:clrMapOvr>
  <mc:AlternateContent xmlns:mc="http://schemas.openxmlformats.org/markup-compatibility/2006">
    <mc:Choice xmlns:p14="http://schemas.microsoft.com/office/powerpoint/2010/main"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2" name="Rectangle 1041">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1026" name="Picture 2">
            <a:extLst>
              <a:ext uri="{FF2B5EF4-FFF2-40B4-BE49-F238E27FC236}">
                <a16:creationId xmlns:a16="http://schemas.microsoft.com/office/drawing/2014/main" id="{60B4636B-0A75-04BE-9A7E-94C2FA7F07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99" r="20427" b="1"/>
          <a:stretch/>
        </p:blipFill>
        <p:spPr bwMode="auto">
          <a:xfrm>
            <a:off x="4487333" y="10"/>
            <a:ext cx="7704667" cy="6877868"/>
          </a:xfrm>
          <a:custGeom>
            <a:avLst/>
            <a:gdLst/>
            <a:ahLst/>
            <a:cxnLst/>
            <a:rect l="l" t="t" r="r" b="b"/>
            <a:pathLst>
              <a:path w="7704667" h="6877878">
                <a:moveTo>
                  <a:pt x="0" y="0"/>
                </a:moveTo>
                <a:lnTo>
                  <a:pt x="7704667" y="0"/>
                </a:lnTo>
                <a:lnTo>
                  <a:pt x="7704667" y="6877878"/>
                </a:lnTo>
                <a:lnTo>
                  <a:pt x="0" y="6877878"/>
                </a:lnTo>
                <a:lnTo>
                  <a:pt x="0" y="6867939"/>
                </a:lnTo>
                <a:lnTo>
                  <a:pt x="146217" y="6867939"/>
                </a:lnTo>
                <a:lnTo>
                  <a:pt x="252811" y="6795007"/>
                </a:lnTo>
                <a:cubicBezTo>
                  <a:pt x="428996" y="6667346"/>
                  <a:pt x="601946" y="6529451"/>
                  <a:pt x="776494" y="6388681"/>
                </a:cubicBezTo>
                <a:cubicBezTo>
                  <a:pt x="1734992" y="5615677"/>
                  <a:pt x="2676361" y="4981124"/>
                  <a:pt x="2676361" y="3631852"/>
                </a:cubicBezTo>
                <a:cubicBezTo>
                  <a:pt x="2676361" y="2101350"/>
                  <a:pt x="2094814" y="761014"/>
                  <a:pt x="1053668" y="20384"/>
                </a:cubicBezTo>
                <a:lnTo>
                  <a:pt x="1038069" y="9939"/>
                </a:lnTo>
                <a:lnTo>
                  <a:pt x="0" y="9939"/>
                </a:lnTo>
                <a:close/>
              </a:path>
            </a:pathLst>
          </a:custGeom>
          <a:noFill/>
          <a:extLst>
            <a:ext uri="{909E8E84-426E-40DD-AFC4-6F175D3DCCD1}">
              <a14:hiddenFill xmlns:a14="http://schemas.microsoft.com/office/drawing/2010/main">
                <a:solidFill>
                  <a:srgbClr val="FFFFFF"/>
                </a:solidFill>
              </a14:hiddenFill>
            </a:ext>
          </a:extLst>
        </p:spPr>
      </p:pic>
      <p:sp>
        <p:nvSpPr>
          <p:cNvPr id="1044" name="Freeform: Shape 1043">
            <a:extLst>
              <a:ext uri="{FF2B5EF4-FFF2-40B4-BE49-F238E27FC236}">
                <a16:creationId xmlns:a16="http://schemas.microsoft.com/office/drawing/2014/main" id="{DCD36D47-40B7-494B-B249-3CBA333DE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046" name="Freeform: Shape 1045">
            <a:extLst>
              <a:ext uri="{FF2B5EF4-FFF2-40B4-BE49-F238E27FC236}">
                <a16:creationId xmlns:a16="http://schemas.microsoft.com/office/drawing/2014/main" id="{03AD0D1C-F8BA-4CD1-BC4D-BE1823F3EB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7283242" cy="6858000"/>
          </a:xfrm>
          <a:custGeom>
            <a:avLst/>
            <a:gdLst>
              <a:gd name="connsiteX0" fmla="*/ 0 w 7163694"/>
              <a:gd name="connsiteY0" fmla="*/ 0 h 6858000"/>
              <a:gd name="connsiteX1" fmla="*/ 5525402 w 7163694"/>
              <a:gd name="connsiteY1" fmla="*/ 0 h 6858000"/>
              <a:gd name="connsiteX2" fmla="*/ 5541001 w 7163694"/>
              <a:gd name="connsiteY2" fmla="*/ 10445 h 6858000"/>
              <a:gd name="connsiteX3" fmla="*/ 7163694 w 7163694"/>
              <a:gd name="connsiteY3" fmla="*/ 3621913 h 6858000"/>
              <a:gd name="connsiteX4" fmla="*/ 5263827 w 7163694"/>
              <a:gd name="connsiteY4" fmla="*/ 6378742 h 6858000"/>
              <a:gd name="connsiteX5" fmla="*/ 4740144 w 7163694"/>
              <a:gd name="connsiteY5" fmla="*/ 6785068 h 6858000"/>
              <a:gd name="connsiteX6" fmla="*/ 4633550 w 7163694"/>
              <a:gd name="connsiteY6" fmla="*/ 6858000 h 6858000"/>
              <a:gd name="connsiteX7" fmla="*/ 0 w 716369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63694" h="6858000">
                <a:moveTo>
                  <a:pt x="0" y="0"/>
                </a:moveTo>
                <a:lnTo>
                  <a:pt x="5525402" y="0"/>
                </a:lnTo>
                <a:lnTo>
                  <a:pt x="5541001" y="10445"/>
                </a:lnTo>
                <a:cubicBezTo>
                  <a:pt x="6582147" y="751075"/>
                  <a:pt x="7163694" y="2091411"/>
                  <a:pt x="7163694" y="3621913"/>
                </a:cubicBezTo>
                <a:cubicBezTo>
                  <a:pt x="7163694" y="4971185"/>
                  <a:pt x="6222325" y="5605738"/>
                  <a:pt x="5263827" y="6378742"/>
                </a:cubicBezTo>
                <a:cubicBezTo>
                  <a:pt x="5089279" y="6519512"/>
                  <a:pt x="4916329" y="6657407"/>
                  <a:pt x="4740144" y="6785068"/>
                </a:cubicBezTo>
                <a:lnTo>
                  <a:pt x="4633550"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048" name="Freeform: Shape 1047">
            <a:extLst>
              <a:ext uri="{FF2B5EF4-FFF2-40B4-BE49-F238E27FC236}">
                <a16:creationId xmlns:a16="http://schemas.microsoft.com/office/drawing/2014/main" id="{FBA7E51E-7B6A-4A79-8F84-47C845C7A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9836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 name="Ondertitel 2">
            <a:extLst>
              <a:ext uri="{FF2B5EF4-FFF2-40B4-BE49-F238E27FC236}">
                <a16:creationId xmlns:a16="http://schemas.microsoft.com/office/drawing/2014/main" id="{090D7024-041D-E4EE-D97E-FDC708823BB6}"/>
              </a:ext>
            </a:extLst>
          </p:cNvPr>
          <p:cNvSpPr>
            <a:spLocks noGrp="1"/>
          </p:cNvSpPr>
          <p:nvPr>
            <p:ph type="subTitle" idx="1"/>
          </p:nvPr>
        </p:nvSpPr>
        <p:spPr>
          <a:xfrm>
            <a:off x="498764" y="314036"/>
            <a:ext cx="5292436" cy="6040582"/>
          </a:xfrm>
        </p:spPr>
        <p:txBody>
          <a:bodyPr anchor="t">
            <a:normAutofit fontScale="92500" lnSpcReduction="10000"/>
          </a:bodyPr>
          <a:lstStyle/>
          <a:p>
            <a:pPr algn="ctr"/>
            <a:r>
              <a:rPr lang="nl-NL" sz="1600" b="0" i="0" dirty="0">
                <a:solidFill>
                  <a:schemeClr val="tx1"/>
                </a:solidFill>
                <a:effectLst/>
                <a:latin typeface="Open Sans" panose="020B0606030504020204" pitchFamily="34" charset="0"/>
              </a:rPr>
              <a:t>In dit </a:t>
            </a:r>
            <a:r>
              <a:rPr lang="nl-NL" sz="1600" b="0" i="0" dirty="0" err="1">
                <a:solidFill>
                  <a:schemeClr val="tx1"/>
                </a:solidFill>
                <a:effectLst/>
                <a:latin typeface="Open Sans" panose="020B0606030504020204" pitchFamily="34" charset="0"/>
              </a:rPr>
              <a:t>webinar</a:t>
            </a:r>
            <a:r>
              <a:rPr lang="nl-NL" sz="1600" b="0" i="0" dirty="0">
                <a:solidFill>
                  <a:schemeClr val="tx1"/>
                </a:solidFill>
                <a:effectLst/>
                <a:latin typeface="Open Sans" panose="020B0606030504020204" pitchFamily="34" charset="0"/>
              </a:rPr>
              <a:t> staan we stil bij de rol als ouders bij de sociale druk die kinderen kunnen voelen. Ook kijken we naar wat je zelf kunt veranderen en hoe je je kinderen kunt ondersteunen en begeleiden rond sociale druk en groepsdruk.</a:t>
            </a:r>
          </a:p>
          <a:p>
            <a:pPr algn="ctr"/>
            <a:r>
              <a:rPr lang="nl-NL" sz="1600" b="1" i="0" u="sng" dirty="0">
                <a:solidFill>
                  <a:schemeClr val="tx1"/>
                </a:solidFill>
                <a:effectLst/>
                <a:latin typeface="Open Sans" panose="020B0606030504020204" pitchFamily="34" charset="0"/>
              </a:rPr>
              <a:t>Een </a:t>
            </a:r>
            <a:r>
              <a:rPr lang="nl-NL" sz="1600" b="1" i="0" u="sng" dirty="0" err="1">
                <a:solidFill>
                  <a:schemeClr val="tx1"/>
                </a:solidFill>
                <a:effectLst/>
                <a:latin typeface="Open Sans" panose="020B0606030504020204" pitchFamily="34" charset="0"/>
              </a:rPr>
              <a:t>webinar</a:t>
            </a:r>
            <a:r>
              <a:rPr lang="nl-NL" sz="1600" b="1" i="0" u="sng" dirty="0">
                <a:solidFill>
                  <a:schemeClr val="tx1"/>
                </a:solidFill>
                <a:effectLst/>
                <a:latin typeface="Open Sans" panose="020B0606030504020204" pitchFamily="34" charset="0"/>
              </a:rPr>
              <a:t> vol eyeopeners, voorbeelden en praktische tips die je direct in de praktijk kunt toepassen.</a:t>
            </a:r>
          </a:p>
          <a:p>
            <a:pPr algn="ctr">
              <a:buFont typeface="Arial" panose="020B0604020202020204" pitchFamily="34" charset="0"/>
              <a:buChar char="•"/>
            </a:pPr>
            <a:r>
              <a:rPr lang="nl-NL" sz="1600" b="0" i="0" dirty="0">
                <a:solidFill>
                  <a:schemeClr val="tx1"/>
                </a:solidFill>
                <a:effectLst/>
                <a:latin typeface="Open Sans" panose="020B0606030504020204" pitchFamily="34" charset="0"/>
              </a:rPr>
              <a:t>Hoe zit dat met tieners en sociale druk en groepsdruk?</a:t>
            </a:r>
          </a:p>
          <a:p>
            <a:pPr algn="ctr">
              <a:buFont typeface="Arial" panose="020B0604020202020204" pitchFamily="34" charset="0"/>
              <a:buChar char="•"/>
            </a:pPr>
            <a:r>
              <a:rPr lang="nl-NL" sz="1600" b="0" i="0" dirty="0">
                <a:solidFill>
                  <a:schemeClr val="tx1"/>
                </a:solidFill>
                <a:effectLst/>
                <a:latin typeface="Open Sans" panose="020B0606030504020204" pitchFamily="34" charset="0"/>
              </a:rPr>
              <a:t>Hoe zorg jij er als ouder voor dat je de sociale druk voor je kind niet te hoog maakt?</a:t>
            </a:r>
          </a:p>
          <a:p>
            <a:pPr algn="ctr">
              <a:buFont typeface="Arial" panose="020B0604020202020204" pitchFamily="34" charset="0"/>
              <a:buChar char="•"/>
            </a:pPr>
            <a:r>
              <a:rPr lang="nl-NL" sz="1600" b="0" i="0" dirty="0">
                <a:solidFill>
                  <a:schemeClr val="tx1"/>
                </a:solidFill>
                <a:effectLst/>
                <a:latin typeface="Open Sans" panose="020B0606030504020204" pitchFamily="34" charset="0"/>
              </a:rPr>
              <a:t>School, studie en </a:t>
            </a:r>
            <a:r>
              <a:rPr lang="nl-NL" sz="1600" b="0" i="0" dirty="0" err="1">
                <a:solidFill>
                  <a:schemeClr val="tx1"/>
                </a:solidFill>
                <a:effectLst/>
                <a:latin typeface="Open Sans" panose="020B0606030504020204" pitchFamily="34" charset="0"/>
              </a:rPr>
              <a:t>social</a:t>
            </a:r>
            <a:r>
              <a:rPr lang="nl-NL" sz="1600" b="0" i="0" dirty="0">
                <a:solidFill>
                  <a:schemeClr val="tx1"/>
                </a:solidFill>
                <a:effectLst/>
                <a:latin typeface="Open Sans" panose="020B0606030504020204" pitchFamily="34" charset="0"/>
              </a:rPr>
              <a:t> media staan in het teken van presteren en voldoen aan het ideale plaatje. Hoe begeleid je je kind hierbij?</a:t>
            </a:r>
          </a:p>
          <a:p>
            <a:pPr algn="ctr">
              <a:buFont typeface="Arial" panose="020B0604020202020204" pitchFamily="34" charset="0"/>
              <a:buChar char="•"/>
            </a:pPr>
            <a:r>
              <a:rPr lang="nl-NL" sz="1600" b="0" i="0" dirty="0">
                <a:solidFill>
                  <a:schemeClr val="tx1"/>
                </a:solidFill>
                <a:effectLst/>
                <a:latin typeface="Open Sans" panose="020B0606030504020204" pitchFamily="34" charset="0"/>
              </a:rPr>
              <a:t>Wat maakt dat tieners zo gevoelig zijn voor groepsdruk en hoe leer je je kind hiermee omgaan?</a:t>
            </a:r>
          </a:p>
        </p:txBody>
      </p:sp>
    </p:spTree>
    <p:extLst>
      <p:ext uri="{BB962C8B-B14F-4D97-AF65-F5344CB8AC3E}">
        <p14:creationId xmlns:p14="http://schemas.microsoft.com/office/powerpoint/2010/main" val="3822815987"/>
      </p:ext>
    </p:extLst>
  </p:cSld>
  <p:clrMapOvr>
    <a:masterClrMapping/>
  </p:clrMapOvr>
  <mc:AlternateContent xmlns:mc="http://schemas.openxmlformats.org/markup-compatibility/2006">
    <mc:Choice xmlns:p14="http://schemas.microsoft.com/office/powerpoint/2010/main" Requires="p14">
      <p:transition spd="slow" p14:dur="2000" advTm="60000"/>
    </mc:Choice>
    <mc:Fallback>
      <p:transition spd="slow" advTm="6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2" name="Rectangle 1041">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1026" name="Picture 2">
            <a:extLst>
              <a:ext uri="{FF2B5EF4-FFF2-40B4-BE49-F238E27FC236}">
                <a16:creationId xmlns:a16="http://schemas.microsoft.com/office/drawing/2014/main" id="{60B4636B-0A75-04BE-9A7E-94C2FA7F07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99" r="20427" b="1"/>
          <a:stretch/>
        </p:blipFill>
        <p:spPr bwMode="auto">
          <a:xfrm>
            <a:off x="4487333" y="10"/>
            <a:ext cx="7704667" cy="6877868"/>
          </a:xfrm>
          <a:custGeom>
            <a:avLst/>
            <a:gdLst/>
            <a:ahLst/>
            <a:cxnLst/>
            <a:rect l="l" t="t" r="r" b="b"/>
            <a:pathLst>
              <a:path w="7704667" h="6877878">
                <a:moveTo>
                  <a:pt x="0" y="0"/>
                </a:moveTo>
                <a:lnTo>
                  <a:pt x="7704667" y="0"/>
                </a:lnTo>
                <a:lnTo>
                  <a:pt x="7704667" y="6877878"/>
                </a:lnTo>
                <a:lnTo>
                  <a:pt x="0" y="6877878"/>
                </a:lnTo>
                <a:lnTo>
                  <a:pt x="0" y="6867939"/>
                </a:lnTo>
                <a:lnTo>
                  <a:pt x="146217" y="6867939"/>
                </a:lnTo>
                <a:lnTo>
                  <a:pt x="252811" y="6795007"/>
                </a:lnTo>
                <a:cubicBezTo>
                  <a:pt x="428996" y="6667346"/>
                  <a:pt x="601946" y="6529451"/>
                  <a:pt x="776494" y="6388681"/>
                </a:cubicBezTo>
                <a:cubicBezTo>
                  <a:pt x="1734992" y="5615677"/>
                  <a:pt x="2676361" y="4981124"/>
                  <a:pt x="2676361" y="3631852"/>
                </a:cubicBezTo>
                <a:cubicBezTo>
                  <a:pt x="2676361" y="2101350"/>
                  <a:pt x="2094814" y="761014"/>
                  <a:pt x="1053668" y="20384"/>
                </a:cubicBezTo>
                <a:lnTo>
                  <a:pt x="1038069" y="9939"/>
                </a:lnTo>
                <a:lnTo>
                  <a:pt x="0" y="9939"/>
                </a:lnTo>
                <a:close/>
              </a:path>
            </a:pathLst>
          </a:custGeom>
          <a:noFill/>
          <a:extLst>
            <a:ext uri="{909E8E84-426E-40DD-AFC4-6F175D3DCCD1}">
              <a14:hiddenFill xmlns:a14="http://schemas.microsoft.com/office/drawing/2010/main">
                <a:solidFill>
                  <a:srgbClr val="FFFFFF"/>
                </a:solidFill>
              </a14:hiddenFill>
            </a:ext>
          </a:extLst>
        </p:spPr>
      </p:pic>
      <p:sp>
        <p:nvSpPr>
          <p:cNvPr id="1044" name="Freeform: Shape 1043">
            <a:extLst>
              <a:ext uri="{FF2B5EF4-FFF2-40B4-BE49-F238E27FC236}">
                <a16:creationId xmlns:a16="http://schemas.microsoft.com/office/drawing/2014/main" id="{DCD36D47-40B7-494B-B249-3CBA333DE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046" name="Freeform: Shape 1045">
            <a:extLst>
              <a:ext uri="{FF2B5EF4-FFF2-40B4-BE49-F238E27FC236}">
                <a16:creationId xmlns:a16="http://schemas.microsoft.com/office/drawing/2014/main" id="{03AD0D1C-F8BA-4CD1-BC4D-BE1823F3EB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7283242" cy="6858000"/>
          </a:xfrm>
          <a:custGeom>
            <a:avLst/>
            <a:gdLst>
              <a:gd name="connsiteX0" fmla="*/ 0 w 7163694"/>
              <a:gd name="connsiteY0" fmla="*/ 0 h 6858000"/>
              <a:gd name="connsiteX1" fmla="*/ 5525402 w 7163694"/>
              <a:gd name="connsiteY1" fmla="*/ 0 h 6858000"/>
              <a:gd name="connsiteX2" fmla="*/ 5541001 w 7163694"/>
              <a:gd name="connsiteY2" fmla="*/ 10445 h 6858000"/>
              <a:gd name="connsiteX3" fmla="*/ 7163694 w 7163694"/>
              <a:gd name="connsiteY3" fmla="*/ 3621913 h 6858000"/>
              <a:gd name="connsiteX4" fmla="*/ 5263827 w 7163694"/>
              <a:gd name="connsiteY4" fmla="*/ 6378742 h 6858000"/>
              <a:gd name="connsiteX5" fmla="*/ 4740144 w 7163694"/>
              <a:gd name="connsiteY5" fmla="*/ 6785068 h 6858000"/>
              <a:gd name="connsiteX6" fmla="*/ 4633550 w 7163694"/>
              <a:gd name="connsiteY6" fmla="*/ 6858000 h 6858000"/>
              <a:gd name="connsiteX7" fmla="*/ 0 w 716369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63694" h="6858000">
                <a:moveTo>
                  <a:pt x="0" y="0"/>
                </a:moveTo>
                <a:lnTo>
                  <a:pt x="5525402" y="0"/>
                </a:lnTo>
                <a:lnTo>
                  <a:pt x="5541001" y="10445"/>
                </a:lnTo>
                <a:cubicBezTo>
                  <a:pt x="6582147" y="751075"/>
                  <a:pt x="7163694" y="2091411"/>
                  <a:pt x="7163694" y="3621913"/>
                </a:cubicBezTo>
                <a:cubicBezTo>
                  <a:pt x="7163694" y="4971185"/>
                  <a:pt x="6222325" y="5605738"/>
                  <a:pt x="5263827" y="6378742"/>
                </a:cubicBezTo>
                <a:cubicBezTo>
                  <a:pt x="5089279" y="6519512"/>
                  <a:pt x="4916329" y="6657407"/>
                  <a:pt x="4740144" y="6785068"/>
                </a:cubicBezTo>
                <a:lnTo>
                  <a:pt x="4633550"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048" name="Freeform: Shape 1047">
            <a:extLst>
              <a:ext uri="{FF2B5EF4-FFF2-40B4-BE49-F238E27FC236}">
                <a16:creationId xmlns:a16="http://schemas.microsoft.com/office/drawing/2014/main" id="{FBA7E51E-7B6A-4A79-8F84-47C845C7A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9836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 name="Ondertitel 2">
            <a:extLst>
              <a:ext uri="{FF2B5EF4-FFF2-40B4-BE49-F238E27FC236}">
                <a16:creationId xmlns:a16="http://schemas.microsoft.com/office/drawing/2014/main" id="{090D7024-041D-E4EE-D97E-FDC708823BB6}"/>
              </a:ext>
            </a:extLst>
          </p:cNvPr>
          <p:cNvSpPr>
            <a:spLocks noGrp="1"/>
          </p:cNvSpPr>
          <p:nvPr>
            <p:ph type="subTitle" idx="1"/>
          </p:nvPr>
        </p:nvSpPr>
        <p:spPr>
          <a:xfrm>
            <a:off x="734459" y="810793"/>
            <a:ext cx="5007534" cy="5405280"/>
          </a:xfrm>
        </p:spPr>
        <p:txBody>
          <a:bodyPr anchor="t">
            <a:normAutofit fontScale="92500" lnSpcReduction="10000"/>
          </a:bodyPr>
          <a:lstStyle/>
          <a:p>
            <a:pPr algn="ctr">
              <a:lnSpc>
                <a:spcPct val="120000"/>
              </a:lnSpc>
            </a:pPr>
            <a:r>
              <a:rPr lang="nl-NL" sz="2800" b="0" i="0" dirty="0">
                <a:solidFill>
                  <a:schemeClr val="tx1"/>
                </a:solidFill>
                <a:effectLst/>
                <a:latin typeface="Open Sans" panose="020B0606030504020204" pitchFamily="34" charset="0"/>
              </a:rPr>
              <a:t>Webinar Tieners en sociale druk en groepsdruk voor ouders van kinderen van 12 tot 18 jaar:</a:t>
            </a:r>
          </a:p>
          <a:p>
            <a:pPr algn="ctr">
              <a:lnSpc>
                <a:spcPct val="120000"/>
              </a:lnSpc>
            </a:pPr>
            <a:r>
              <a:rPr lang="nl-NL" sz="2800" b="1" i="0" dirty="0">
                <a:solidFill>
                  <a:schemeClr val="tx1"/>
                </a:solidFill>
                <a:effectLst/>
                <a:latin typeface="Open Sans" panose="020B0606030504020204" pitchFamily="34" charset="0"/>
              </a:rPr>
              <a:t>dinsdag 10 oktober 2023, 20.00 - 21.00 uur. </a:t>
            </a:r>
          </a:p>
          <a:p>
            <a:pPr algn="ctr">
              <a:lnSpc>
                <a:spcPct val="120000"/>
              </a:lnSpc>
            </a:pPr>
            <a:r>
              <a:rPr lang="nl-NL" sz="2800" b="0" i="0" dirty="0">
                <a:solidFill>
                  <a:schemeClr val="tx1"/>
                </a:solidFill>
                <a:effectLst/>
                <a:latin typeface="Open Sans" panose="020B0606030504020204" pitchFamily="34" charset="0"/>
              </a:rPr>
              <a:t>een maand lang terug te kijken. </a:t>
            </a:r>
          </a:p>
          <a:p>
            <a:pPr algn="ctr">
              <a:lnSpc>
                <a:spcPct val="120000"/>
              </a:lnSpc>
            </a:pPr>
            <a:r>
              <a:rPr lang="nl-NL" sz="2800" b="0" i="0" dirty="0">
                <a:solidFill>
                  <a:schemeClr val="tx1"/>
                </a:solidFill>
                <a:effectLst/>
                <a:latin typeface="Open Sans" panose="020B0606030504020204" pitchFamily="34" charset="0"/>
              </a:rPr>
              <a:t>Meld je aan via de site</a:t>
            </a:r>
          </a:p>
          <a:p>
            <a:pPr algn="ctr">
              <a:lnSpc>
                <a:spcPct val="120000"/>
              </a:lnSpc>
            </a:pPr>
            <a:r>
              <a:rPr lang="nl-NL" sz="3200" b="1" u="sng" dirty="0">
                <a:solidFill>
                  <a:schemeClr val="tx1"/>
                </a:solidFill>
                <a:latin typeface="Open Sans" panose="020B0606030504020204" pitchFamily="34" charset="0"/>
              </a:rPr>
              <a:t>www.cjghm.nl</a:t>
            </a:r>
            <a:endParaRPr lang="nl-NL" sz="4000" b="1" u="sng" dirty="0">
              <a:solidFill>
                <a:schemeClr val="tx1"/>
              </a:solidFill>
            </a:endParaRPr>
          </a:p>
        </p:txBody>
      </p:sp>
    </p:spTree>
    <p:extLst>
      <p:ext uri="{BB962C8B-B14F-4D97-AF65-F5344CB8AC3E}">
        <p14:creationId xmlns:p14="http://schemas.microsoft.com/office/powerpoint/2010/main" val="1151509052"/>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ketchLinesVTI">
  <a:themeElements>
    <a:clrScheme name="SketchLines">
      <a:dk1>
        <a:sysClr val="windowText" lastClr="000000"/>
      </a:dk1>
      <a:lt1>
        <a:sysClr val="window" lastClr="FFFFFF"/>
      </a:lt1>
      <a:dk2>
        <a:srgbClr val="564E4E"/>
      </a:dk2>
      <a:lt2>
        <a:srgbClr val="EEEBE2"/>
      </a:lt2>
      <a:accent1>
        <a:srgbClr val="E54837"/>
      </a:accent1>
      <a:accent2>
        <a:srgbClr val="947F53"/>
      </a:accent2>
      <a:accent3>
        <a:srgbClr val="BE8D64"/>
      </a:accent3>
      <a:accent4>
        <a:srgbClr val="E0C171"/>
      </a:accent4>
      <a:accent5>
        <a:srgbClr val="968572"/>
      </a:accent5>
      <a:accent6>
        <a:srgbClr val="855D5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52</TotalTime>
  <Words>266</Words>
  <Application>Microsoft Office PowerPoint</Application>
  <PresentationFormat>Breedbeeld</PresentationFormat>
  <Paragraphs>23</Paragraphs>
  <Slides>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4</vt:i4>
      </vt:variant>
    </vt:vector>
  </HeadingPairs>
  <TitlesOfParts>
    <vt:vector size="9" baseType="lpstr">
      <vt:lpstr>Meiryo</vt:lpstr>
      <vt:lpstr>Arial</vt:lpstr>
      <vt:lpstr>Corbel</vt:lpstr>
      <vt:lpstr>Open Sans</vt:lpstr>
      <vt:lpstr>SketchLinesVTI</vt:lpstr>
      <vt:lpstr>PowerPoint-presentatie</vt:lpstr>
      <vt:lpstr>PowerPoint-presentatie</vt:lpstr>
      <vt:lpstr>PowerPoint-presentatie</vt:lpstr>
      <vt:lpstr>PowerPoint-presentatie</vt:lpstr>
    </vt:vector>
  </TitlesOfParts>
  <Company>Huisartsenpraktijk Prelude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Daisy de Jong</dc:creator>
  <cp:lastModifiedBy>Daisy de Jong</cp:lastModifiedBy>
  <cp:revision>1</cp:revision>
  <dcterms:created xsi:type="dcterms:W3CDTF">2023-09-29T09:55:02Z</dcterms:created>
  <dcterms:modified xsi:type="dcterms:W3CDTF">2023-09-29T10:47:42Z</dcterms:modified>
</cp:coreProperties>
</file>